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8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3"/>
    <p:sldId id="336" r:id="rId4"/>
    <p:sldId id="337" r:id="rId5"/>
    <p:sldId id="281" r:id="rId7"/>
    <p:sldId id="315" r:id="rId8"/>
    <p:sldId id="316" r:id="rId9"/>
    <p:sldId id="317" r:id="rId10"/>
    <p:sldId id="283" r:id="rId11"/>
    <p:sldId id="276" r:id="rId12"/>
    <p:sldId id="298" r:id="rId13"/>
    <p:sldId id="327" r:id="rId14"/>
    <p:sldId id="325" r:id="rId15"/>
    <p:sldId id="313" r:id="rId16"/>
    <p:sldId id="330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8DA4"/>
    <a:srgbClr val="00A9A5"/>
    <a:srgbClr val="FFDAAB"/>
    <a:srgbClr val="F7941E"/>
    <a:srgbClr val="CBEAF0"/>
    <a:srgbClr val="48C0B6"/>
    <a:srgbClr val="FBB040"/>
    <a:srgbClr val="00B2A5"/>
    <a:srgbClr val="FF9801"/>
    <a:srgbClr val="0FB7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8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24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microsoft.com/office/2007/relationships/media" Target="../media/media1.mp3"/><Relationship Id="rId3" Type="http://schemas.openxmlformats.org/officeDocument/2006/relationships/audio" Target="../media/media1.mp3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microsoft.com/office/2007/relationships/media" Target="../media/media2.mp3"/><Relationship Id="rId3" Type="http://schemas.openxmlformats.org/officeDocument/2006/relationships/audio" Target="../media/media2.mp3"/><Relationship Id="rId2" Type="http://schemas.openxmlformats.org/officeDocument/2006/relationships/image" Target="../media/image13.jpeg"/><Relationship Id="rId1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microsoft.com/office/2007/relationships/media" Target="../media/media3.mp3"/><Relationship Id="rId3" Type="http://schemas.openxmlformats.org/officeDocument/2006/relationships/audio" Target="../media/media3.mp3"/><Relationship Id="rId2" Type="http://schemas.openxmlformats.org/officeDocument/2006/relationships/image" Target="../media/image14.jpeg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microsoft.com/office/2007/relationships/media" Target="../media/media4.mp3"/><Relationship Id="rId3" Type="http://schemas.openxmlformats.org/officeDocument/2006/relationships/audio" Target="../media/media4.mp3"/><Relationship Id="rId2" Type="http://schemas.openxmlformats.org/officeDocument/2006/relationships/image" Target="../media/image15.jpeg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audio" Target="../media/media4.mp3"/><Relationship Id="rId8" Type="http://schemas.microsoft.com/office/2007/relationships/media" Target="../media/media3.mp3"/><Relationship Id="rId7" Type="http://schemas.openxmlformats.org/officeDocument/2006/relationships/audio" Target="../media/media3.mp3"/><Relationship Id="rId6" Type="http://schemas.microsoft.com/office/2007/relationships/media" Target="../media/media2.mp3"/><Relationship Id="rId5" Type="http://schemas.openxmlformats.org/officeDocument/2006/relationships/audio" Target="../media/media2.mp3"/><Relationship Id="rId4" Type="http://schemas.openxmlformats.org/officeDocument/2006/relationships/image" Target="../media/image12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2" Type="http://schemas.openxmlformats.org/officeDocument/2006/relationships/notesSlide" Target="../notesSlides/notesSlide6.xml"/><Relationship Id="rId11" Type="http://schemas.openxmlformats.org/officeDocument/2006/relationships/slideLayout" Target="../slideLayouts/slideLayout2.xml"/><Relationship Id="rId10" Type="http://schemas.microsoft.com/office/2007/relationships/media" Target="../media/media4.mp3"/><Relationship Id="rId1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2.png"/><Relationship Id="rId3" Type="http://schemas.microsoft.com/office/2007/relationships/media" Target="../media/audio1.wav"/><Relationship Id="rId2" Type="http://schemas.openxmlformats.org/officeDocument/2006/relationships/audio" Target="../media/audio1.wav"/><Relationship Id="rId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wiss-Belhotel International - Australia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303957"/>
            <a:ext cx="12192000" cy="538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1: GETTING STARTED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1050" y="237490"/>
            <a:ext cx="19996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60700" y="229870"/>
            <a:ext cx="90678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ENGLISH-SPEAKING COUNTRIES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99953" y="198927"/>
            <a:ext cx="9244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12</a:t>
            </a:r>
            <a:endParaRPr lang="en-US" sz="48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22688" y="2586195"/>
            <a:ext cx="5636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holiday in Australia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77792" y="1339539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What are </a:t>
            </a:r>
            <a:r>
              <a:rPr lang="en-GB" sz="2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Phong</a:t>
            </a:r>
            <a:r>
              <a:rPr lang="en-GB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and Mark talking about? 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01253" y="2500710"/>
            <a:ext cx="6096000" cy="25569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0" i="0" dirty="0">
                <a:solidFill>
                  <a:srgbClr val="00A9A5"/>
                </a:solidFill>
                <a:effectLst/>
                <a:latin typeface="ChronicaPro-Medium"/>
              </a:rPr>
              <a:t>A. </a:t>
            </a:r>
            <a:r>
              <a:rPr lang="en-US" sz="2800" b="0" i="0" dirty="0" err="1">
                <a:solidFill>
                  <a:srgbClr val="242021"/>
                </a:solidFill>
                <a:effectLst/>
                <a:latin typeface="ChronicaPro-Book"/>
              </a:rPr>
              <a:t>Phong’s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 holiday in Australia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0" i="0" dirty="0">
                <a:solidFill>
                  <a:srgbClr val="00A9A5"/>
                </a:solidFill>
                <a:effectLst/>
                <a:latin typeface="ChronicaPro-Medium"/>
              </a:rPr>
              <a:t>B.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English-speaking countries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0" i="0" dirty="0">
                <a:solidFill>
                  <a:srgbClr val="00A9A5"/>
                </a:solidFill>
                <a:effectLst/>
                <a:latin typeface="ChronicaPro-Medium"/>
              </a:rPr>
              <a:t>C.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The tour to Phillip Island</a:t>
            </a:r>
            <a:r>
              <a:rPr lang="en-US" sz="2800" dirty="0"/>
              <a:t> </a:t>
            </a:r>
            <a:endParaRPr lang="en-US" sz="28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5531" y="1896217"/>
            <a:ext cx="3597897" cy="4251177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443135" y="2811624"/>
            <a:ext cx="503853" cy="52322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350047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Read again and tick the information you can find in the conversation.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4650" y="1896110"/>
            <a:ext cx="8781415" cy="4399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1.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In Australia, </a:t>
            </a:r>
            <a:r>
              <a:rPr lang="en-US" sz="2800" b="0" i="0" dirty="0" err="1">
                <a:solidFill>
                  <a:srgbClr val="242021"/>
                </a:solidFill>
                <a:effectLst/>
                <a:latin typeface="ChronicaPro-Book"/>
              </a:rPr>
              <a:t>Phong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 used English in real life.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2. </a:t>
            </a:r>
            <a:r>
              <a:rPr lang="en-US" sz="2800" b="0" i="0" dirty="0" err="1">
                <a:solidFill>
                  <a:srgbClr val="242021"/>
                </a:solidFill>
                <a:effectLst/>
                <a:latin typeface="ChronicaPro-Book"/>
              </a:rPr>
              <a:t>Phong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 visited some museums.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3.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Phillip Island is far from Melbourne.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4.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Australia is beautiful.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5.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Australians love outdoor activities.</a:t>
            </a:r>
            <a:r>
              <a:rPr lang="en-US" sz="2800" dirty="0"/>
              <a:t> 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9155916" y="2270449"/>
            <a:ext cx="778076" cy="523220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9155916" y="3094653"/>
            <a:ext cx="778076" cy="523220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9155916" y="3918857"/>
            <a:ext cx="778076" cy="523220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9155916" y="4740060"/>
            <a:ext cx="778076" cy="523220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9155916" y="5561263"/>
            <a:ext cx="778076" cy="523220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 descr="Checkmark with solid fill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55916" y="2140008"/>
            <a:ext cx="778076" cy="778076"/>
          </a:xfrm>
          <a:prstGeom prst="rect">
            <a:avLst/>
          </a:prstGeom>
        </p:spPr>
      </p:pic>
      <p:pic>
        <p:nvPicPr>
          <p:cNvPr id="29" name="Graphic 28" descr="Checkmark with solid fill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55916" y="4592045"/>
            <a:ext cx="778076" cy="778076"/>
          </a:xfrm>
          <a:prstGeom prst="rect">
            <a:avLst/>
          </a:prstGeom>
        </p:spPr>
      </p:pic>
      <p:pic>
        <p:nvPicPr>
          <p:cNvPr id="30" name="Graphic 29" descr="Checkmark with solid fill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55916" y="5433835"/>
            <a:ext cx="778076" cy="7780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331912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800" b="1" dirty="0"/>
              <a:t>Complete the sentences with the words and phrases from the box. 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0680" y="2682240"/>
            <a:ext cx="11320145" cy="40093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b="1" i="0" dirty="0">
                <a:solidFill>
                  <a:srgbClr val="F2654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This is a picture of the </a:t>
            </a:r>
            <a:r>
              <a:rPr lang="en-US" b="0" i="0" dirty="0">
                <a:solidFill>
                  <a:srgbClr val="9495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 my village.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Where did you go </a:t>
            </a:r>
            <a:r>
              <a:rPr lang="en-US" b="0" i="0" dirty="0">
                <a:solidFill>
                  <a:srgbClr val="9495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– On the beach.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Is </a:t>
            </a:r>
            <a:r>
              <a:rPr lang="en-US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Phu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Quoc a(n) </a:t>
            </a:r>
            <a:r>
              <a:rPr lang="en-US" b="0" i="0" dirty="0">
                <a:solidFill>
                  <a:srgbClr val="9495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– Yes, it is.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We had dinner on the beach after </a:t>
            </a:r>
            <a:r>
              <a:rPr lang="en-US" b="0" i="0" dirty="0">
                <a:solidFill>
                  <a:srgbClr val="9495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Most </a:t>
            </a:r>
            <a:r>
              <a:rPr lang="en-US" b="0" i="0" dirty="0">
                <a:solidFill>
                  <a:srgbClr val="9495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like outdoor sports and games.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1315" y="1924050"/>
            <a:ext cx="11652885" cy="521970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sland, sunset, landscape, Australians, penguin watching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58640" y="2763520"/>
            <a:ext cx="1868170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landscape</a:t>
            </a:r>
            <a:endParaRPr lang="en-US" sz="2800" b="1" i="0" dirty="0">
              <a:solidFill>
                <a:schemeClr val="accent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09035" y="3362325"/>
            <a:ext cx="2899410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penguin watching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09035" y="4426585"/>
            <a:ext cx="1415415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b="1" i="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sland</a:t>
            </a:r>
            <a:endParaRPr lang="en-US" sz="28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760720" y="5568315"/>
            <a:ext cx="1557020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sunset</a:t>
            </a:r>
            <a:endParaRPr lang="en-US" sz="2800" b="1" i="0" dirty="0">
              <a:solidFill>
                <a:schemeClr val="accent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840813" y="6090535"/>
            <a:ext cx="2185578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Australians</a:t>
            </a:r>
            <a:endParaRPr lang="en-US" sz="2800" b="1" i="0" dirty="0">
              <a:solidFill>
                <a:schemeClr val="accent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9416" y="1314062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Matching game:</a:t>
            </a:r>
            <a:r>
              <a:rPr lang="en-GB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800" b="1" dirty="0">
                <a:solidFill>
                  <a:srgbClr val="048DA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What’s its capital city? </a:t>
            </a:r>
            <a:endParaRPr lang="en-US" sz="3600" b="1" dirty="0">
              <a:solidFill>
                <a:srgbClr val="048DA4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9788" y="1314062"/>
            <a:ext cx="4578588" cy="540841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815066" y="2286764"/>
            <a:ext cx="3782007" cy="32571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Washington D.C.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Ottawa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London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Canberra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5. Wellington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07465" y="2365452"/>
            <a:ext cx="8718411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Find more English-speaking countries.</a:t>
            </a:r>
            <a:endParaRPr lang="en-US" sz="4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39"/>
            <a:ext cx="2541492" cy="1526005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1800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Flags matching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18" y="4072888"/>
            <a:ext cx="3648377" cy="1824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30" descr="MEI Poll: Quebecers Say Yes to Western Canada O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038" y="2111926"/>
            <a:ext cx="2845897" cy="1985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Picture 31" descr="Colorful Flag of United Kingdom on the map clipart free image downloa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229" y="3348748"/>
            <a:ext cx="1693106" cy="2632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564" y="2055434"/>
            <a:ext cx="1846785" cy="2609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Picture 33" descr="Châu Úc Ngày Của Biên Giới Thu - Miễn Phí vector hình ảnh trên Pixabay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5857" y="4150296"/>
            <a:ext cx="2826044" cy="2333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61" y="3937619"/>
            <a:ext cx="3648377" cy="1824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MEI Poll: Quebecers Say Yes to Western Canada O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873" y="1429820"/>
            <a:ext cx="2845897" cy="1985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Colorful Flag of United Kingdom on the map clipart free image downloa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982" y="3231666"/>
            <a:ext cx="1693106" cy="2632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439" y="982651"/>
            <a:ext cx="1846785" cy="2609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Châu Úc Ngày Của Biên Giới Thu - Miễn Phí vector hình ảnh trên Pixabay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393" y="3762103"/>
            <a:ext cx="2826044" cy="233346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31074" y="1280324"/>
            <a:ext cx="3648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48DA4"/>
                </a:solidFill>
              </a:rPr>
              <a:t>Flags matching</a:t>
            </a:r>
            <a:endParaRPr lang="en-US" sz="3200" b="1" dirty="0">
              <a:solidFill>
                <a:srgbClr val="048DA4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81773" y="3414399"/>
            <a:ext cx="23072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Canada</a:t>
            </a:r>
            <a:endParaRPr lang="en-US" sz="28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81845" y="5929472"/>
            <a:ext cx="23072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 USA</a:t>
            </a:r>
            <a:endParaRPr lang="en-US" sz="28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785695" y="6047796"/>
            <a:ext cx="23072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 UK</a:t>
            </a:r>
            <a:endParaRPr lang="en-US" sz="28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585885" y="2464028"/>
            <a:ext cx="23072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New Zealand</a:t>
            </a:r>
            <a:endParaRPr lang="en-US" sz="28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108205" y="5929472"/>
            <a:ext cx="23072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Australia</a:t>
            </a:r>
            <a:endParaRPr lang="en-US" sz="28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8" grpId="0"/>
      <p:bldP spid="29" grpId="0"/>
      <p:bldP spid="30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671891" y="1783121"/>
            <a:ext cx="6730124" cy="1083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4800" b="1" dirty="0">
                <a:solidFill>
                  <a:srgbClr val="F7941E"/>
                </a:solidFill>
              </a:rPr>
              <a:t>island</a:t>
            </a:r>
            <a:r>
              <a:rPr lang="en-US" sz="4800" b="1" dirty="0">
                <a:solidFill>
                  <a:srgbClr val="F7941E"/>
                </a:solidFill>
              </a:rPr>
              <a:t> </a:t>
            </a:r>
            <a:r>
              <a:rPr lang="en-US" sz="3600" b="1" dirty="0">
                <a:solidFill>
                  <a:srgbClr val="F7941E"/>
                </a:solidFill>
                <a:cs typeface="Calibri" panose="020F0502020204030204" pitchFamily="34" charset="0"/>
              </a:rPr>
              <a:t>(n)</a:t>
            </a:r>
            <a:endParaRPr lang="en-US" sz="40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26479" y="3684823"/>
            <a:ext cx="40508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dirty="0" err="1"/>
              <a:t>Hòn</a:t>
            </a:r>
            <a:r>
              <a:rPr lang="en-US" sz="2800" dirty="0"/>
              <a:t> </a:t>
            </a:r>
            <a:r>
              <a:rPr lang="en-US" sz="2800" dirty="0" err="1"/>
              <a:t>đảo</a:t>
            </a:r>
            <a:endParaRPr lang="en-US" sz="5400" dirty="0"/>
          </a:p>
        </p:txBody>
      </p:sp>
      <p:sp>
        <p:nvSpPr>
          <p:cNvPr id="2" name="Rectangle 1"/>
          <p:cNvSpPr/>
          <p:nvPr/>
        </p:nvSpPr>
        <p:spPr>
          <a:xfrm>
            <a:off x="2934233" y="2817070"/>
            <a:ext cx="16353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FB7BD"/>
                </a:solidFill>
              </a:rPr>
              <a:t>/</a:t>
            </a:r>
            <a:r>
              <a:rPr lang="vi-VN" sz="2400" b="1" dirty="0">
                <a:solidFill>
                  <a:srgbClr val="0FB7BD"/>
                </a:solidFill>
              </a:rPr>
              <a:t>ˈaɪ.lənd</a:t>
            </a:r>
            <a:r>
              <a:rPr lang="en-US" sz="2400" b="1" dirty="0">
                <a:solidFill>
                  <a:srgbClr val="0FB7BD"/>
                </a:solidFill>
              </a:rPr>
              <a:t>/ </a:t>
            </a:r>
            <a:endParaRPr lang="en-US" sz="2400" b="1" dirty="0">
              <a:solidFill>
                <a:srgbClr val="0FB7BD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14+ Island Clip Art - Preview : Cartoon Tropical | HDClipartAll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462" y="1490113"/>
            <a:ext cx="4072489" cy="3877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sland 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79173" y="4429073"/>
            <a:ext cx="1032445" cy="10324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914487" y="2026790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4800" b="1" dirty="0">
                <a:solidFill>
                  <a:srgbClr val="F7941E"/>
                </a:solidFill>
              </a:rPr>
              <a:t>sunset</a:t>
            </a:r>
            <a:r>
              <a:rPr lang="en-US" dirty="0"/>
              <a:t> </a:t>
            </a:r>
            <a:r>
              <a:rPr lang="en-US" sz="3600" b="1" dirty="0">
                <a:solidFill>
                  <a:srgbClr val="F7941E"/>
                </a:solidFill>
                <a:cs typeface="Calibri" panose="020F0502020204030204" pitchFamily="34" charset="0"/>
              </a:rPr>
              <a:t>(n)</a:t>
            </a:r>
            <a:endParaRPr lang="en-US" sz="40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78085" y="4076709"/>
            <a:ext cx="40508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dirty="0" err="1"/>
              <a:t>Hoàng</a:t>
            </a:r>
            <a:r>
              <a:rPr lang="en-US" sz="2800" dirty="0"/>
              <a:t> </a:t>
            </a:r>
            <a:r>
              <a:rPr lang="en-US" sz="2800" dirty="0" err="1"/>
              <a:t>hôn</a:t>
            </a:r>
            <a:endParaRPr lang="en-US" sz="5400" dirty="0"/>
          </a:p>
        </p:txBody>
      </p:sp>
      <p:sp>
        <p:nvSpPr>
          <p:cNvPr id="2" name="Rectangle 1"/>
          <p:cNvSpPr/>
          <p:nvPr/>
        </p:nvSpPr>
        <p:spPr>
          <a:xfrm>
            <a:off x="2561794" y="3252092"/>
            <a:ext cx="16834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FB7BD"/>
                </a:solidFill>
              </a:rPr>
              <a:t>/</a:t>
            </a:r>
            <a:r>
              <a:rPr lang="vi-VN" sz="2400" b="1" dirty="0">
                <a:solidFill>
                  <a:srgbClr val="0FB7BD"/>
                </a:solidFill>
              </a:rPr>
              <a:t>ˈsʌn.set</a:t>
            </a:r>
            <a:r>
              <a:rPr lang="en-US" sz="2400" b="1" dirty="0">
                <a:solidFill>
                  <a:srgbClr val="0FB7BD"/>
                </a:solidFill>
              </a:rPr>
              <a:t>/ </a:t>
            </a:r>
            <a:endParaRPr lang="en-US" sz="2400" b="1" dirty="0">
              <a:solidFill>
                <a:srgbClr val="0FB7BD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Premium Vector | Cartoon illustration of ocean landscape in sunset or  sunrise with beautiful pink sky and sun reflection over the water.  beautiful nature with palm trees and beach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147" y="2135278"/>
            <a:ext cx="5037092" cy="34630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sunset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889380" y="4914612"/>
            <a:ext cx="967994" cy="9679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933149" y="2014349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4800" b="1" dirty="0">
                <a:solidFill>
                  <a:srgbClr val="F7941E"/>
                </a:solidFill>
              </a:rPr>
              <a:t>landscape</a:t>
            </a:r>
            <a:r>
              <a:rPr lang="en-US" sz="4800" b="1" dirty="0">
                <a:solidFill>
                  <a:srgbClr val="F7941E"/>
                </a:solidFill>
              </a:rPr>
              <a:t> </a:t>
            </a:r>
            <a:r>
              <a:rPr lang="en-US" sz="3600" b="1" dirty="0">
                <a:solidFill>
                  <a:srgbClr val="F7941E"/>
                </a:solidFill>
                <a:cs typeface="Calibri" panose="020F0502020204030204" pitchFamily="34" charset="0"/>
              </a:rPr>
              <a:t>(n)</a:t>
            </a:r>
            <a:endParaRPr lang="en-US" sz="40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78085" y="4076709"/>
            <a:ext cx="40508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dirty="0" err="1"/>
              <a:t>Phong</a:t>
            </a:r>
            <a:r>
              <a:rPr lang="en-US" sz="3200" dirty="0"/>
              <a:t> </a:t>
            </a:r>
            <a:r>
              <a:rPr lang="en-US" sz="3200" dirty="0" err="1"/>
              <a:t>cảnh</a:t>
            </a:r>
            <a:endParaRPr lang="en-US" sz="6000" dirty="0"/>
          </a:p>
        </p:txBody>
      </p:sp>
      <p:sp>
        <p:nvSpPr>
          <p:cNvPr id="2" name="Rectangle 1"/>
          <p:cNvSpPr/>
          <p:nvPr/>
        </p:nvSpPr>
        <p:spPr>
          <a:xfrm>
            <a:off x="2269245" y="3252092"/>
            <a:ext cx="22685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FB7BD"/>
                </a:solidFill>
              </a:rPr>
              <a:t>/</a:t>
            </a:r>
            <a:r>
              <a:rPr lang="vi-VN" sz="2400" b="1" dirty="0">
                <a:solidFill>
                  <a:srgbClr val="0FB7BD"/>
                </a:solidFill>
              </a:rPr>
              <a:t>ˈlænd.skeɪp</a:t>
            </a:r>
            <a:r>
              <a:rPr lang="en-US" sz="2400" b="1" dirty="0">
                <a:solidFill>
                  <a:srgbClr val="0FB7BD"/>
                </a:solidFill>
              </a:rPr>
              <a:t>/ </a:t>
            </a:r>
            <a:endParaRPr lang="en-US" sz="2400" b="1" dirty="0">
              <a:solidFill>
                <a:srgbClr val="0FB7BD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Free Animated Landscape Background (Sun, Tree ,Landscape, Garden) - YouTub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443" y="2473870"/>
            <a:ext cx="4493410" cy="29443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landscape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827175" y="4875448"/>
            <a:ext cx="1085462" cy="1085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914487" y="2026790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4800" b="1" dirty="0">
                <a:solidFill>
                  <a:srgbClr val="F7941E"/>
                </a:solidFill>
              </a:rPr>
              <a:t>penguin</a:t>
            </a:r>
            <a:r>
              <a:rPr lang="en-US" sz="4800" b="1" dirty="0">
                <a:solidFill>
                  <a:srgbClr val="F7941E"/>
                </a:solidFill>
              </a:rPr>
              <a:t> </a:t>
            </a:r>
            <a:r>
              <a:rPr lang="en-US" sz="3600" b="1" dirty="0">
                <a:solidFill>
                  <a:srgbClr val="F7941E"/>
                </a:solidFill>
                <a:cs typeface="Calibri" panose="020F0502020204030204" pitchFamily="34" charset="0"/>
              </a:rPr>
              <a:t>(n)</a:t>
            </a:r>
            <a:endParaRPr lang="en-US" sz="40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78085" y="4076709"/>
            <a:ext cx="40508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dirty="0" err="1"/>
              <a:t>Chim</a:t>
            </a:r>
            <a:r>
              <a:rPr lang="en-US" sz="3200" dirty="0"/>
              <a:t> </a:t>
            </a:r>
            <a:r>
              <a:rPr lang="en-US" sz="3200" dirty="0" err="1"/>
              <a:t>cánh</a:t>
            </a:r>
            <a:r>
              <a:rPr lang="en-US" sz="3200" dirty="0"/>
              <a:t> </a:t>
            </a:r>
            <a:r>
              <a:rPr lang="en-US" sz="3200" dirty="0" err="1"/>
              <a:t>cụt</a:t>
            </a:r>
            <a:endParaRPr lang="en-US" sz="6000" dirty="0"/>
          </a:p>
        </p:txBody>
      </p:sp>
      <p:sp>
        <p:nvSpPr>
          <p:cNvPr id="2" name="Rectangle 1"/>
          <p:cNvSpPr/>
          <p:nvPr/>
        </p:nvSpPr>
        <p:spPr>
          <a:xfrm>
            <a:off x="2407103" y="3252092"/>
            <a:ext cx="19928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FB7BD"/>
                </a:solidFill>
              </a:rPr>
              <a:t>/</a:t>
            </a:r>
            <a:r>
              <a:rPr lang="vi-VN" sz="2400" b="1" dirty="0">
                <a:solidFill>
                  <a:srgbClr val="0FB7BD"/>
                </a:solidFill>
              </a:rPr>
              <a:t>ˈpeŋ.ɡwɪn</a:t>
            </a:r>
            <a:r>
              <a:rPr lang="en-US" sz="2400" b="1" dirty="0">
                <a:solidFill>
                  <a:srgbClr val="0FB7BD"/>
                </a:solidFill>
              </a:rPr>
              <a:t>/ </a:t>
            </a:r>
            <a:endParaRPr lang="en-US" sz="2400" b="1" dirty="0">
              <a:solidFill>
                <a:srgbClr val="0FB7BD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hình ảnh của pengui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840" y="1876075"/>
            <a:ext cx="2284089" cy="3675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enguin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863909" y="5024436"/>
            <a:ext cx="1079241" cy="10792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885595" y="1419861"/>
          <a:ext cx="9739580" cy="5119089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133606"/>
                <a:gridCol w="2900701"/>
                <a:gridCol w="3705273"/>
              </a:tblGrid>
              <a:tr h="564388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  <a:endParaRPr lang="en-US" sz="25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  <a:endParaRPr lang="en-US" sz="25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  <a:endParaRPr lang="en-US" sz="25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1026114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island (n)</a:t>
                      </a:r>
                      <a:endParaRPr lang="en-US" sz="3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/ˈaɪ.lənd/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Hòn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đảo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114539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sunset (n)</a:t>
                      </a:r>
                      <a:endParaRPr lang="en-US" sz="3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/ˈsʌn.set/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Hoàng hôn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236216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landscape (n)</a:t>
                      </a:r>
                      <a:endParaRPr lang="en-US" sz="3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/ˈlænd.skeɪp/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Phong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cảnh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177832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penguin (n)</a:t>
                      </a:r>
                      <a:endParaRPr lang="en-US" sz="3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/ˈpeŋ.ɡwɪn/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Chim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cánh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cụt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sland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46520" y="2077758"/>
            <a:ext cx="727645" cy="727645"/>
          </a:xfrm>
          <a:prstGeom prst="rect">
            <a:avLst/>
          </a:prstGeom>
        </p:spPr>
      </p:pic>
      <p:pic>
        <p:nvPicPr>
          <p:cNvPr id="12" name="sunset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46520" y="3141958"/>
            <a:ext cx="727645" cy="727645"/>
          </a:xfrm>
          <a:prstGeom prst="rect">
            <a:avLst/>
          </a:prstGeom>
        </p:spPr>
      </p:pic>
      <p:pic>
        <p:nvPicPr>
          <p:cNvPr id="13" name="landscape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46520" y="4340493"/>
            <a:ext cx="727645" cy="727645"/>
          </a:xfrm>
          <a:prstGeom prst="rect">
            <a:avLst/>
          </a:prstGeom>
        </p:spPr>
      </p:pic>
      <p:pic>
        <p:nvPicPr>
          <p:cNvPr id="14" name="penguin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46519" y="5539028"/>
            <a:ext cx="727646" cy="7276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69191" y="69182"/>
            <a:ext cx="8022635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 Listen and read.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9843" y="519323"/>
            <a:ext cx="11526417" cy="63696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Mark: How was your holiday in Australia,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It was fantastic! I got to use my English in real life: asking for directions, reading maps, talking to local people ...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Mark: Oh … Your English is much better.</a:t>
            </a:r>
            <a:endParaRPr lang="en-US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Thanks.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Mark: Did you travel a lot?</a:t>
            </a:r>
            <a:endParaRPr lang="en-US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Just around Melbourne, the city with four seasons in a day.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Mark: Wow ... I didn’t know that. How was it?</a:t>
            </a:r>
            <a:endParaRPr lang="en-US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It was great! We took a tour to Phillip Island.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Mark: What did you see?</a:t>
            </a:r>
            <a:endParaRPr lang="en-US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We went penguin watching.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Mark: It sounds pretty exciting.</a:t>
            </a:r>
            <a:endParaRPr lang="en-US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It was. Australia has amazing landscapes.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Mark: Yes, and Australians love outdoor activities.</a:t>
            </a:r>
            <a:endParaRPr lang="en-US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Right. There were plenty of people enjoying the parks and beaches.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Mark: I’m glad that you had a wonderful time there.</a:t>
            </a:r>
            <a:endParaRPr lang="en-US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Thanks, Mark.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59520" y="1730375"/>
            <a:ext cx="3093720" cy="3685540"/>
          </a:xfrm>
          <a:prstGeom prst="rect">
            <a:avLst/>
          </a:prstGeom>
        </p:spPr>
      </p:pic>
      <p:pic>
        <p:nvPicPr>
          <p:cNvPr id="2" name="08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12021" y="236"/>
            <a:ext cx="658586" cy="658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9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2368</Words>
  <Application>WPS Presentation</Application>
  <PresentationFormat>Widescreen</PresentationFormat>
  <Paragraphs>169</Paragraphs>
  <Slides>15</Slides>
  <Notes>13</Notes>
  <HiddenSlides>0</HiddenSlides>
  <MMClips>9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31" baseType="lpstr">
      <vt:lpstr>Arial</vt:lpstr>
      <vt:lpstr>SimSun</vt:lpstr>
      <vt:lpstr>Wingdings</vt:lpstr>
      <vt:lpstr>Myriad Pro</vt:lpstr>
      <vt:lpstr>Segoe Print</vt:lpstr>
      <vt:lpstr>Adobe Gothic Std B</vt:lpstr>
      <vt:lpstr>Yu Gothic UI Semibold</vt:lpstr>
      <vt:lpstr>Calibri</vt:lpstr>
      <vt:lpstr>Times New Roman</vt:lpstr>
      <vt:lpstr>ChronicaPro-Medium</vt:lpstr>
      <vt:lpstr>ChronicaPro-Book</vt:lpstr>
      <vt:lpstr>ChronicaPro-Bold</vt:lpstr>
      <vt:lpstr>Microsoft YaHei</vt:lpstr>
      <vt:lpstr>Arial Unicode MS</vt:lpstr>
      <vt:lpstr>Calibri Light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Pham Nguyen</cp:lastModifiedBy>
  <cp:revision>142</cp:revision>
  <dcterms:created xsi:type="dcterms:W3CDTF">2020-12-09T02:04:00Z</dcterms:created>
  <dcterms:modified xsi:type="dcterms:W3CDTF">2024-05-16T16:18:42Z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AF65B741C2DF4ECE8B1812F0E11196AA</vt:lpwstr>
  </property>
  <property fmtid="{D5CDD505-2E9C-101B-9397-08002B2CF9AE}" pid="3" name="KSOProductBuildVer">
    <vt:lpwstr>1033-12.2.0.16909</vt:lpwstr>
  </property>
</Properties>
</file>